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120" r:id="rId2"/>
    <p:sldId id="2137" r:id="rId3"/>
    <p:sldId id="2138" r:id="rId4"/>
    <p:sldId id="2113" r:id="rId5"/>
    <p:sldId id="2142" r:id="rId6"/>
    <p:sldId id="2081" r:id="rId7"/>
    <p:sldId id="2136" r:id="rId8"/>
    <p:sldId id="2139" r:id="rId9"/>
    <p:sldId id="2140" r:id="rId10"/>
    <p:sldId id="2141" r:id="rId11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0" y="-104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SAR imagery of the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Toolik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Lake LTER site, including the NEON intensive observation area</a:t>
            </a:r>
          </a:p>
          <a:p>
            <a:pPr marL="0" indent="0">
              <a:buNone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 &amp; C.  The radar flat lined 3x during acquisition of the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Coldfoot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line.  Line not successfully acquired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Legacy lines from the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Moghaddam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IDS projects sampling Interior Alaska near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Huslia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Koyuk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, respectively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These 3 lines cover NGEE-Arctic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SewPen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field sites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Note the rugged terrain and fluvial tracings of the vegetation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(L to R) The wetlands of the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Selawik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NWR give way to the southern edge of the Brooks Range</a:t>
            </a:r>
          </a:p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The Noatak River runs through the middle of this segment. The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Laboda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group have many burn measurement sites in this region</a:t>
            </a:r>
          </a:p>
          <a:p>
            <a:pPr marL="228600" indent="-228600">
              <a:buAutoNum type="alphaUcPeriod"/>
            </a:pP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(L to R) The northern edge of the Brooks Range opens onto the North Slope foothills and the flux tower at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Ivotuk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UAVSAR Campaign #1/June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/>
              <a:t>1</a:t>
            </a:r>
            <a:r>
              <a:rPr lang="en-US" sz="2400" b="1" dirty="0" smtClean="0"/>
              <a:t>9 June 2017 (DOY  170) </a:t>
            </a:r>
          </a:p>
          <a:p>
            <a:pPr eaLnBrk="1" hangingPunct="1"/>
            <a:r>
              <a:rPr lang="en-US" sz="2400" b="1" dirty="0" smtClean="0"/>
              <a:t>UAVSAR: Seward Peninsula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MLEG_20026_010_170619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73830" y="1237521"/>
            <a:ext cx="1143000" cy="5500805"/>
          </a:xfrm>
          <a:prstGeom prst="rect">
            <a:avLst/>
          </a:prstGeom>
        </p:spPr>
      </p:pic>
      <p:pic>
        <p:nvPicPr>
          <p:cNvPr id="2" name="Picture 1" descr="TOOLIK_05300_009_170619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57048" y="530168"/>
            <a:ext cx="1143000" cy="446724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June 2017/DOY 170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Line </a:t>
            </a:r>
            <a:r>
              <a:rPr lang="en-US" sz="1600" dirty="0">
                <a:ea typeface="Calibri" charset="0"/>
              </a:rPr>
              <a:t>9, ID </a:t>
            </a:r>
            <a:r>
              <a:rPr lang="en-US" sz="1600" dirty="0" smtClean="0">
                <a:ea typeface="Calibri" charset="0"/>
              </a:rPr>
              <a:t>05300_009: </a:t>
            </a:r>
            <a:r>
              <a:rPr lang="en-US" sz="1600" dirty="0" err="1">
                <a:ea typeface="Calibri" charset="0"/>
              </a:rPr>
              <a:t>Toolik</a:t>
            </a:r>
            <a:endParaRPr lang="en-US" sz="1600" dirty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10, ID </a:t>
            </a:r>
            <a:r>
              <a:rPr lang="en-US" sz="1600" dirty="0" smtClean="0">
                <a:ea typeface="Calibri" charset="0"/>
              </a:rPr>
              <a:t>20026_010: </a:t>
            </a:r>
            <a:r>
              <a:rPr lang="en-US" sz="1600" dirty="0" err="1" smtClean="0">
                <a:ea typeface="Calibri" charset="0"/>
              </a:rPr>
              <a:t>Coldfoot</a:t>
            </a:r>
            <a:r>
              <a:rPr lang="en-US" sz="1600" dirty="0" smtClean="0">
                <a:ea typeface="Calibri" charset="0"/>
              </a:rPr>
              <a:t> (radar flat lined)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</a:t>
            </a:r>
            <a:r>
              <a:rPr lang="en-US" sz="1600" dirty="0">
                <a:ea typeface="Calibri" charset="0"/>
              </a:rPr>
              <a:t>Line 10, ID </a:t>
            </a:r>
            <a:r>
              <a:rPr lang="en-US" sz="1600" dirty="0" smtClean="0">
                <a:ea typeface="Calibri" charset="0"/>
              </a:rPr>
              <a:t>20026_011: </a:t>
            </a:r>
            <a:r>
              <a:rPr lang="en-US" sz="1600" dirty="0" err="1" smtClean="0">
                <a:ea typeface="Calibri" charset="0"/>
              </a:rPr>
              <a:t>Coldfoot</a:t>
            </a:r>
            <a:r>
              <a:rPr lang="en-US" sz="1600" dirty="0" smtClean="0">
                <a:ea typeface="Calibri" charset="0"/>
              </a:rPr>
              <a:t> (radar flat lined)</a:t>
            </a: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1831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PRMLEG_20026_011_1706192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74572" y="3260916"/>
            <a:ext cx="1143000" cy="39022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928" y="460049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9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144"/>
            <a:ext cx="8686800" cy="514709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19 June 2017/DOY 170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/>
              <a:t>C-20A </a:t>
            </a:r>
            <a:r>
              <a:rPr lang="en-US" sz="1800" b="1" dirty="0" smtClean="0"/>
              <a:t>(N30502) UAVSAR </a:t>
            </a:r>
            <a:r>
              <a:rPr lang="en-US" sz="1800" b="1" dirty="0"/>
              <a:t>ABoVE CAMPAIGN (CANADA / ALASKA)</a:t>
            </a:r>
            <a:r>
              <a:rPr lang="en-US" sz="1800" b="1" i="1" dirty="0"/>
              <a:t> </a:t>
            </a:r>
            <a:endParaRPr lang="en-US" sz="1800" dirty="0" smtClean="0"/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19 June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SAR: 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PPA: 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Deployment Location:  Fairbanks, Alaska (PAFA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Crew:  </a:t>
            </a:r>
            <a:r>
              <a:rPr lang="en-US" sz="1800" dirty="0">
                <a:solidFill>
                  <a:prstClr val="black"/>
                </a:solidFill>
              </a:rPr>
              <a:t>Asher, Barry, Griffith, Choi, </a:t>
            </a:r>
            <a:r>
              <a:rPr lang="en-US" sz="1800" dirty="0" smtClean="0">
                <a:solidFill>
                  <a:prstClr val="black"/>
                </a:solidFill>
              </a:rPr>
              <a:t>T Miller, Lou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Coordinator: N </a:t>
            </a:r>
            <a:r>
              <a:rPr lang="en-US" sz="1800" dirty="0" smtClean="0">
                <a:latin typeface="Arial" charset="0"/>
                <a:ea typeface="Calibri" charset="0"/>
              </a:rPr>
              <a:t>Pinto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M </a:t>
            </a:r>
            <a:r>
              <a:rPr lang="en-US" sz="1800" dirty="0" err="1" smtClean="0">
                <a:latin typeface="Arial" charset="0"/>
                <a:ea typeface="Calibri" charset="0"/>
              </a:rPr>
              <a:t>Moghaddam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</a:t>
            </a:r>
            <a:r>
              <a:rPr lang="en-US" sz="1800" dirty="0">
                <a:latin typeface="Arial" charset="0"/>
                <a:ea typeface="Calibri" charset="0"/>
              </a:rPr>
              <a:t>Manager: Y Lou</a:t>
            </a: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9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144"/>
            <a:ext cx="8686800" cy="514709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19 June 2017/DOY 170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u="sng" dirty="0" smtClean="0"/>
          </a:p>
          <a:p>
            <a:r>
              <a:rPr lang="en-US" dirty="0"/>
              <a:t>Science Flight (PAFA – PAFA #3) – 6.0 hours</a:t>
            </a:r>
          </a:p>
          <a:p>
            <a:r>
              <a:rPr lang="en-US" dirty="0"/>
              <a:t>Good flight</a:t>
            </a:r>
          </a:p>
          <a:p>
            <a:r>
              <a:rPr lang="en-US" dirty="0"/>
              <a:t>Collected 9 of 10 data lines</a:t>
            </a:r>
          </a:p>
          <a:p>
            <a:r>
              <a:rPr lang="en-US" dirty="0"/>
              <a:t>Missed Line #10</a:t>
            </a:r>
          </a:p>
          <a:p>
            <a:pPr lvl="1"/>
            <a:r>
              <a:rPr lang="en-US" dirty="0"/>
              <a:t>Should be easily collected on </a:t>
            </a:r>
            <a:r>
              <a:rPr lang="en-US" dirty="0" smtClean="0"/>
              <a:t>tomorrow’s </a:t>
            </a:r>
            <a:r>
              <a:rPr lang="en-US" dirty="0"/>
              <a:t>flight</a:t>
            </a:r>
          </a:p>
          <a:p>
            <a:r>
              <a:rPr lang="en-US" dirty="0" err="1"/>
              <a:t>SewPen</a:t>
            </a:r>
            <a:r>
              <a:rPr lang="en-US" dirty="0"/>
              <a:t>, Noatak, </a:t>
            </a:r>
            <a:r>
              <a:rPr lang="en-US" dirty="0" err="1"/>
              <a:t>Ivotuk</a:t>
            </a:r>
            <a:r>
              <a:rPr lang="en-US" dirty="0"/>
              <a:t>, </a:t>
            </a:r>
            <a:r>
              <a:rPr lang="en-US" dirty="0" err="1"/>
              <a:t>Toolik</a:t>
            </a:r>
            <a:r>
              <a:rPr lang="en-US" dirty="0"/>
              <a:t>, </a:t>
            </a:r>
            <a:r>
              <a:rPr lang="en-US" dirty="0" err="1"/>
              <a:t>Coldfoot</a:t>
            </a:r>
            <a:endParaRPr lang="en-US" dirty="0"/>
          </a:p>
          <a:p>
            <a:r>
              <a:rPr lang="en-US" sz="1800" dirty="0"/>
              <a:t>Flight Plan – </a:t>
            </a:r>
            <a:r>
              <a:rPr lang="en-US" sz="1800" dirty="0" smtClean="0"/>
              <a:t>1133v02</a:t>
            </a:r>
          </a:p>
          <a:p>
            <a:r>
              <a:rPr lang="en-US" dirty="0"/>
              <a:t>Tough day for the radar, 5 failures but got most of the lines. </a:t>
            </a:r>
            <a:endParaRPr lang="en-US" dirty="0" smtClean="0"/>
          </a:p>
          <a:p>
            <a:r>
              <a:rPr lang="en-US" dirty="0" smtClean="0"/>
              <a:t>Three </a:t>
            </a:r>
            <a:r>
              <a:rPr lang="en-US" dirty="0"/>
              <a:t>of the lines were attempted couple of times until acquired. One of them was acquired only 80% and is one of the legacy lines (line 6 in the plan).</a:t>
            </a:r>
          </a:p>
          <a:p>
            <a:r>
              <a:rPr lang="en-US" dirty="0" smtClean="0"/>
              <a:t>Line </a:t>
            </a:r>
            <a:r>
              <a:rPr lang="en-US" dirty="0"/>
              <a:t>10 failed 3 times and was not collected.</a:t>
            </a: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4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19 June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170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Tuesday </a:t>
            </a:r>
            <a:r>
              <a:rPr lang="en-US" sz="1800" b="1" dirty="0"/>
              <a:t>2</a:t>
            </a:r>
            <a:r>
              <a:rPr lang="en-US" sz="1800" b="1" dirty="0" smtClean="0"/>
              <a:t>0 June 2017 </a:t>
            </a:r>
            <a:r>
              <a:rPr lang="en-US" sz="1800" b="1" dirty="0"/>
              <a:t>(DOY </a:t>
            </a:r>
            <a:r>
              <a:rPr lang="en-US" sz="1800" b="1" dirty="0" smtClean="0"/>
              <a:t>171)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Mackenzie Valley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/>
              <a:t>Wednesday 21 June 2017 (DOY 172):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North Slope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r>
              <a:rPr lang="en-US" sz="1800" b="1" dirty="0"/>
              <a:t>Thursday 22 June 2017 (DOY 173):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Contingency Day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/>
              <a:t>Friday 23 June 2017 (DOY 174):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Transit to Palmdale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June 2017/DOY 170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DSC_119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2" y="1040160"/>
            <a:ext cx="4114800" cy="2742129"/>
          </a:xfrm>
          <a:prstGeom prst="rect">
            <a:avLst/>
          </a:prstGeom>
        </p:spPr>
      </p:pic>
      <p:pic>
        <p:nvPicPr>
          <p:cNvPr id="3" name="Picture 2" descr="DSC_119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064" y="1040160"/>
            <a:ext cx="4114800" cy="274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22 at 18.42.1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216" y="1760240"/>
            <a:ext cx="5876698" cy="3796238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19 June 2017/DOY 170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 1133 v02.1, Report 17067: Fairbanks AK (PAFA) – PAFA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FF"/>
                </a:solidFill>
              </a:rPr>
              <a:t>https://</a:t>
            </a:r>
            <a:r>
              <a:rPr lang="en-US" sz="1800" dirty="0" err="1">
                <a:solidFill>
                  <a:srgbClr val="0000FF"/>
                </a:solidFill>
              </a:rPr>
              <a:t>uavsar.jpl.nasa.gov</a:t>
            </a:r>
            <a:r>
              <a:rPr lang="en-US" sz="1800" dirty="0">
                <a:solidFill>
                  <a:srgbClr val="0000FF"/>
                </a:solidFill>
              </a:rPr>
              <a:t>/</a:t>
            </a:r>
            <a:r>
              <a:rPr lang="en-US" sz="1800" dirty="0" err="1">
                <a:solidFill>
                  <a:srgbClr val="0000FF"/>
                </a:solidFill>
              </a:rPr>
              <a:t>cgi</a:t>
            </a:r>
            <a:r>
              <a:rPr lang="en-US" sz="1800" dirty="0">
                <a:solidFill>
                  <a:srgbClr val="0000FF"/>
                </a:solidFill>
              </a:rPr>
              <a:t>-bin/</a:t>
            </a:r>
            <a:r>
              <a:rPr lang="en-US" sz="1800" dirty="0" err="1">
                <a:solidFill>
                  <a:srgbClr val="0000FF"/>
                </a:solidFill>
              </a:rPr>
              <a:t>report.pl?planID</a:t>
            </a:r>
            <a:r>
              <a:rPr lang="en-US" sz="1800" dirty="0">
                <a:solidFill>
                  <a:srgbClr val="0000FF"/>
                </a:solidFill>
              </a:rPr>
              <a:t>=PLAN_17067#flightPlan</a:t>
            </a: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94928" y="1760240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1, </a:t>
            </a:r>
            <a:r>
              <a:rPr lang="en-US" sz="1600" dirty="0"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latin typeface="Arial" charset="0"/>
                <a:ea typeface="Calibri" charset="0"/>
              </a:rPr>
              <a:t>25516: </a:t>
            </a:r>
            <a:r>
              <a:rPr lang="en-US" sz="1600" dirty="0" err="1" smtClean="0">
                <a:latin typeface="Arial" charset="0"/>
                <a:ea typeface="Calibri" charset="0"/>
              </a:rPr>
              <a:t>Huslia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2, ID </a:t>
            </a:r>
            <a:r>
              <a:rPr lang="en-US" sz="1600" dirty="0" smtClean="0"/>
              <a:t>25517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Koyuk</a:t>
            </a:r>
            <a:endParaRPr lang="en-US" sz="1600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3, ID </a:t>
            </a:r>
            <a:r>
              <a:rPr lang="en-US" sz="1600" dirty="0" smtClean="0"/>
              <a:t>32519</a:t>
            </a:r>
            <a:r>
              <a:rPr lang="en-US" sz="1600" dirty="0" smtClean="0">
                <a:latin typeface="Arial" charset="0"/>
                <a:ea typeface="Calibri" charset="0"/>
              </a:rPr>
              <a:t>: Council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4, ID </a:t>
            </a:r>
            <a:r>
              <a:rPr lang="en-US" sz="1600" dirty="0" smtClean="0"/>
              <a:t>04806</a:t>
            </a:r>
            <a:r>
              <a:rPr lang="en-US" sz="1600" dirty="0" smtClean="0">
                <a:latin typeface="Arial" charset="0"/>
                <a:ea typeface="Calibri" charset="0"/>
              </a:rPr>
              <a:t>: Teller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5, ID </a:t>
            </a:r>
            <a:r>
              <a:rPr lang="en-US" sz="1600" dirty="0" smtClean="0"/>
              <a:t>08502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Kougarok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6, ID </a:t>
            </a:r>
            <a:r>
              <a:rPr lang="en-US" sz="1600" dirty="0" smtClean="0"/>
              <a:t>03001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Selawik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7, ID 28508: Noatak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8, ID 03111: </a:t>
            </a:r>
            <a:r>
              <a:rPr lang="en-US" sz="1600" dirty="0" err="1" smtClean="0">
                <a:latin typeface="Arial" charset="0"/>
                <a:ea typeface="Calibri" charset="0"/>
              </a:rPr>
              <a:t>Ivotuk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9, ID 05300: </a:t>
            </a:r>
            <a:r>
              <a:rPr lang="en-US" sz="1600" dirty="0" err="1" smtClean="0">
                <a:latin typeface="Arial" charset="0"/>
                <a:ea typeface="Calibri" charset="0"/>
              </a:rPr>
              <a:t>Toolik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10, ID 20026: </a:t>
            </a:r>
            <a:r>
              <a:rPr lang="en-US" sz="1600" dirty="0" err="1" smtClean="0">
                <a:latin typeface="Arial" charset="0"/>
                <a:ea typeface="Calibri" charset="0"/>
              </a:rPr>
              <a:t>Coldfoot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600" dirty="0">
              <a:latin typeface="Arial" charset="0"/>
              <a:ea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1392" y="2768352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28507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82936" y="334441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03001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256" y="4507577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04806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97659" y="5576664"/>
            <a:ext cx="3581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Flight plan &amp; acquisition segments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91247" y="3416424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20026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3055" y="4568552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25516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19997" y="2120280"/>
            <a:ext cx="595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03111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03215" y="1915289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05300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43400" y="406449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08502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882937" y="4867617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25517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1352" y="464056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32519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MLEG_25517_001_170619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93185" y="718167"/>
            <a:ext cx="1143000" cy="6539514"/>
          </a:xfrm>
          <a:prstGeom prst="rect">
            <a:avLst/>
          </a:prstGeom>
        </p:spPr>
      </p:pic>
      <p:pic>
        <p:nvPicPr>
          <p:cNvPr id="5" name="Picture 4" descr="PRMLEG_25516_000_170619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91836" y="4508"/>
            <a:ext cx="1143000" cy="553681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June 2017/DOY 170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marL="342900" indent="-342900" algn="l">
              <a:spcAft>
                <a:spcPts val="0"/>
              </a:spcAft>
              <a:buAutoNum type="alphaUcPeriod"/>
            </a:pPr>
            <a:r>
              <a:rPr lang="en-US" sz="1600" dirty="0" smtClean="0">
                <a:ea typeface="Calibri" charset="0"/>
              </a:rPr>
              <a:t>Line </a:t>
            </a:r>
            <a:r>
              <a:rPr lang="en-US" sz="1600" dirty="0">
                <a:ea typeface="Calibri" charset="0"/>
              </a:rPr>
              <a:t>1, ID </a:t>
            </a:r>
            <a:r>
              <a:rPr lang="en-US" sz="1600" dirty="0" smtClean="0">
                <a:ea typeface="Calibri" charset="0"/>
              </a:rPr>
              <a:t>25516_000: </a:t>
            </a:r>
            <a:r>
              <a:rPr lang="en-US" sz="1600" dirty="0" err="1" smtClean="0">
                <a:ea typeface="Calibri" charset="0"/>
              </a:rPr>
              <a:t>Huslia</a:t>
            </a:r>
            <a:endParaRPr lang="en-US" sz="1600" dirty="0" smtClean="0">
              <a:ea typeface="Calibri" charset="0"/>
            </a:endParaRPr>
          </a:p>
          <a:p>
            <a:pPr marL="342900" indent="-342900" algn="l">
              <a:spcAft>
                <a:spcPts val="0"/>
              </a:spcAft>
              <a:buAutoNum type="alphaUcPeriod"/>
            </a:pPr>
            <a:r>
              <a:rPr lang="en-US" sz="1600" dirty="0" smtClean="0">
                <a:ea typeface="Calibri" charset="0"/>
              </a:rPr>
              <a:t>Line </a:t>
            </a:r>
            <a:r>
              <a:rPr lang="en-US" sz="1600" dirty="0">
                <a:ea typeface="Calibri" charset="0"/>
              </a:rPr>
              <a:t>2, ID </a:t>
            </a:r>
            <a:r>
              <a:rPr lang="en-US" sz="1600" dirty="0" smtClean="0"/>
              <a:t>25517_001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 err="1" smtClean="0">
                <a:ea typeface="Calibri" charset="0"/>
              </a:rPr>
              <a:t>Koyuk</a:t>
            </a: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1831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944" y="478457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A</a:t>
            </a:r>
            <a:r>
              <a:rPr lang="en-US" sz="1600" dirty="0" smtClean="0">
                <a:ea typeface="Calibri" charset="0"/>
              </a:rPr>
              <a:t>. Imagery of the Koyukuk NWR near </a:t>
            </a:r>
            <a:r>
              <a:rPr lang="en-US" sz="1600" dirty="0" err="1" smtClean="0">
                <a:ea typeface="Calibri" charset="0"/>
              </a:rPr>
              <a:t>Huslia</a:t>
            </a:r>
            <a:r>
              <a:rPr lang="en-US" sz="1600" dirty="0" smtClean="0">
                <a:ea typeface="Calibri" charset="0"/>
              </a:rPr>
              <a:t> shows the transition from hilly terrain to lowland wetlands</a:t>
            </a:r>
          </a:p>
          <a:p>
            <a:pPr algn="l">
              <a:spcAft>
                <a:spcPts val="0"/>
              </a:spcAft>
            </a:pPr>
            <a:r>
              <a:rPr lang="en-US" sz="1600" b="1" dirty="0" smtClean="0">
                <a:ea typeface="Calibri" charset="0"/>
              </a:rPr>
              <a:t>B</a:t>
            </a:r>
            <a:r>
              <a:rPr lang="en-US" sz="1600" dirty="0" smtClean="0">
                <a:ea typeface="Calibri" charset="0"/>
              </a:rPr>
              <a:t>. Coastal mountains give way to the Norton Bay shore south of </a:t>
            </a:r>
            <a:r>
              <a:rPr lang="en-US" sz="1600" dirty="0" err="1" smtClean="0">
                <a:ea typeface="Calibri" charset="0"/>
              </a:rPr>
              <a:t>Koyuk</a:t>
            </a:r>
            <a:endParaRPr lang="en-US" sz="1600" dirty="0"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2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MNEW_04806_004_170619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21245" y="-1009893"/>
            <a:ext cx="1143000" cy="9995634"/>
          </a:xfrm>
          <a:prstGeom prst="rect">
            <a:avLst/>
          </a:prstGeom>
        </p:spPr>
      </p:pic>
      <p:pic>
        <p:nvPicPr>
          <p:cNvPr id="2" name="Picture 1" descr="PRMLEG_32519_002_170619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11348" y="-1511706"/>
            <a:ext cx="1143000" cy="855098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June 2017/DOY 170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Line </a:t>
            </a:r>
            <a:r>
              <a:rPr lang="en-US" sz="1600" dirty="0">
                <a:ea typeface="Calibri" charset="0"/>
              </a:rPr>
              <a:t>3, ID </a:t>
            </a:r>
            <a:r>
              <a:rPr lang="en-US" sz="1600" dirty="0" smtClean="0"/>
              <a:t>32519_002</a:t>
            </a:r>
            <a:r>
              <a:rPr lang="en-US" sz="1600" dirty="0" smtClean="0">
                <a:ea typeface="Calibri" charset="0"/>
              </a:rPr>
              <a:t>: Council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4, ID </a:t>
            </a:r>
            <a:r>
              <a:rPr lang="en-US" sz="1600" dirty="0" smtClean="0"/>
              <a:t>04806_004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>
                <a:ea typeface="Calibri" charset="0"/>
              </a:rPr>
              <a:t>Teller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5, ID </a:t>
            </a:r>
            <a:r>
              <a:rPr lang="en-US" sz="1600" dirty="0" smtClean="0"/>
              <a:t>08502_005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Kougarok</a:t>
            </a: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1831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PRMLEG_08502_005_1706192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22606" y="1112882"/>
            <a:ext cx="1143000" cy="81983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928" y="464056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MLEG_03111_008_170619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47598" y="1687889"/>
            <a:ext cx="1143000" cy="7048341"/>
          </a:xfrm>
          <a:prstGeom prst="rect">
            <a:avLst/>
          </a:prstGeom>
        </p:spPr>
      </p:pic>
      <p:pic>
        <p:nvPicPr>
          <p:cNvPr id="6" name="Picture 5" descr="NOATAK_28508_007_1706192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70847" y="49632"/>
            <a:ext cx="1143000" cy="7894838"/>
          </a:xfrm>
          <a:prstGeom prst="rect">
            <a:avLst/>
          </a:prstGeom>
        </p:spPr>
      </p:pic>
      <p:pic>
        <p:nvPicPr>
          <p:cNvPr id="5" name="Picture 4" descr="PRMLEG_03001_006_1706192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92896" y="-1005680"/>
            <a:ext cx="1143000" cy="753893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June 2017/DOY 170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Seward Peninsula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5616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UAVSAR Quick</a:t>
            </a:r>
            <a:r>
              <a:rPr lang="en-US" sz="1800" dirty="0"/>
              <a:t>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6, ID </a:t>
            </a:r>
            <a:r>
              <a:rPr lang="en-US" sz="1600" dirty="0" smtClean="0"/>
              <a:t>03001_006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Selawik</a:t>
            </a:r>
            <a:endParaRPr lang="en-US" sz="1600" dirty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7, ID </a:t>
            </a:r>
            <a:r>
              <a:rPr lang="en-US" sz="1600" dirty="0" smtClean="0">
                <a:ea typeface="Calibri" charset="0"/>
              </a:rPr>
              <a:t>28508_007: </a:t>
            </a:r>
            <a:r>
              <a:rPr lang="en-US" sz="1600" dirty="0">
                <a:ea typeface="Calibri" charset="0"/>
              </a:rPr>
              <a:t>Noatak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8, ID </a:t>
            </a:r>
            <a:r>
              <a:rPr lang="en-US" sz="1600" dirty="0" smtClean="0">
                <a:ea typeface="Calibri" charset="0"/>
              </a:rPr>
              <a:t>03111_008: </a:t>
            </a:r>
            <a:r>
              <a:rPr lang="en-US" sz="1600" dirty="0" err="1">
                <a:ea typeface="Calibri" charset="0"/>
              </a:rPr>
              <a:t>Ivotuk</a:t>
            </a: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1831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28" y="464056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1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2080592045</TotalTime>
  <Words>713</Words>
  <Application>Microsoft Macintosh PowerPoint</Application>
  <PresentationFormat>Custom</PresentationFormat>
  <Paragraphs>126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Photo Editor Photo</vt:lpstr>
      <vt:lpstr>PowerPoint Presentation</vt:lpstr>
      <vt:lpstr>19 June 2017/DOY 170  Seward Peninsula</vt:lpstr>
      <vt:lpstr>19 June 2017/DOY 170  Seward Peninsula</vt:lpstr>
      <vt:lpstr>19 June 2017/DOY 170  72-Hour Look Ahead</vt:lpstr>
      <vt:lpstr>19 June 2017/DOY 170  Seward Peninsula</vt:lpstr>
      <vt:lpstr>19 June 2017/DOY 170  Seward Peninsula</vt:lpstr>
      <vt:lpstr>19 June 2017/DOY 170  Seward Peninsula</vt:lpstr>
      <vt:lpstr>19 June 2017/DOY 170  Seward Peninsula</vt:lpstr>
      <vt:lpstr>19 June 2017/DOY 170  Seward Peninsula</vt:lpstr>
      <vt:lpstr>19 June 2017/DOY 170  Seward Peninsula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3558</cp:revision>
  <cp:lastPrinted>2012-09-27T19:06:18Z</cp:lastPrinted>
  <dcterms:created xsi:type="dcterms:W3CDTF">2011-01-14T21:06:41Z</dcterms:created>
  <dcterms:modified xsi:type="dcterms:W3CDTF">2017-06-27T13:18:19Z</dcterms:modified>
</cp:coreProperties>
</file>